
<file path=[Content_Types].xml><?xml version="1.0" encoding="utf-8"?>
<Types xmlns="http://schemas.openxmlformats.org/package/2006/content-types">
  <Default Extension="xml" ContentType="application/xml"/>
  <Default Extension="pdf" ContentType="application/pdf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8" r:id="rId3"/>
    <p:sldId id="257" r:id="rId4"/>
    <p:sldId id="259" r:id="rId5"/>
    <p:sldId id="260" r:id="rId6"/>
    <p:sldId id="268" r:id="rId7"/>
    <p:sldId id="269" r:id="rId8"/>
    <p:sldId id="262" r:id="rId9"/>
    <p:sldId id="271" r:id="rId10"/>
    <p:sldId id="263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8F9194-CD4A-0B42-A6C0-F91B8548B1D4}">
          <p14:sldIdLst>
            <p14:sldId id="265"/>
            <p14:sldId id="258"/>
            <p14:sldId id="257"/>
            <p14:sldId id="259"/>
            <p14:sldId id="260"/>
            <p14:sldId id="268"/>
            <p14:sldId id="269"/>
            <p14:sldId id="262"/>
            <p14:sldId id="271"/>
            <p14:sldId id="263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6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1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2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8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u_shiel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10" y="0"/>
            <a:ext cx="1447800" cy="144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936" y="274638"/>
            <a:ext cx="7608864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5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pu_shiel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10" y="0"/>
            <a:ext cx="1447800" cy="144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404" y="274638"/>
            <a:ext cx="763839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0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3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3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A63DC-777A-854B-BE2C-AAEBA2FE085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E9C37-0427-6E49-B1C8-9B225E89A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4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d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90690" y="868785"/>
            <a:ext cx="4206033" cy="420635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936" y="34384"/>
            <a:ext cx="7608864" cy="1143000"/>
          </a:xfrm>
          <a:noFill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Capstone of </a:t>
            </a:r>
            <a:r>
              <a:rPr lang="en-US" b="1" dirty="0" err="1" smtClean="0">
                <a:solidFill>
                  <a:srgbClr val="FF0000"/>
                </a:solidFill>
              </a:rPr>
              <a:t>Jyothi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LastName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19243" y="6455678"/>
            <a:ext cx="3521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Venn Diagram of Data Science Skills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599890" y="909539"/>
            <a:ext cx="789535" cy="245433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178886" y="868785"/>
            <a:ext cx="4201533" cy="420635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2473107" y="2622783"/>
            <a:ext cx="4197787" cy="420616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935004" y="5267298"/>
            <a:ext cx="3295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Communicating Results for Decision-</a:t>
            </a:r>
            <a:r>
              <a:rPr lang="en-US" sz="2400" dirty="0" smtClean="0"/>
              <a:t>Making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921502" y="2125114"/>
            <a:ext cx="242459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Coding </a:t>
            </a:r>
            <a:r>
              <a:rPr lang="en-US" sz="2400" dirty="0" smtClean="0"/>
              <a:t>with Performance </a:t>
            </a:r>
            <a:r>
              <a:rPr lang="en-US" sz="2400" dirty="0"/>
              <a:t>on Big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2109" y="2193758"/>
            <a:ext cx="2827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Statistics &amp; Modeling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33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Conclusion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fontAlgn="base">
              <a:lnSpc>
                <a:spcPct val="150000"/>
              </a:lnSpc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As there is exponential growth in volumes of data day by day, proper use of advanced tools like Spark,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Zeppelin other advanced packages in R, Python 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are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some of best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options to improve future of building models.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Among others, one important issue which needs to be addressed is how to identify the bottleneck of the urban street network.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Finding seasonal patterns also makes better conclusions about traffic. Fine tuning the algorithm with these bottleneck issues will result in more accurate findings.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From the results, we concluded that traffic flow data exhibits a some sort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 trends and patterns.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Quiz for Your Classmates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1F497D"/>
                </a:solidFill>
              </a:rPr>
              <a:t>What statistical method was used?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What </a:t>
            </a:r>
            <a:r>
              <a:rPr lang="en-US" dirty="0" smtClean="0">
                <a:solidFill>
                  <a:srgbClr val="1F497D"/>
                </a:solidFill>
              </a:rPr>
              <a:t>programming tool was used?</a:t>
            </a:r>
          </a:p>
          <a:p>
            <a:r>
              <a:rPr lang="en-US" dirty="0" smtClean="0">
                <a:solidFill>
                  <a:srgbClr val="1F497D"/>
                </a:solidFill>
              </a:rPr>
              <a:t>What </a:t>
            </a:r>
            <a:r>
              <a:rPr lang="en-US" dirty="0" smtClean="0">
                <a:solidFill>
                  <a:srgbClr val="1F497D"/>
                </a:solidFill>
              </a:rPr>
              <a:t>scientific contribution was made?</a:t>
            </a:r>
          </a:p>
          <a:p>
            <a:endParaRPr lang="en-US" dirty="0" smtClean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4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Contribution of Competitor’s Article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8708" y="1679944"/>
            <a:ext cx="73364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City Pulse project services smart city solution, by means of interpreting big data from Internet of Things and social networks. This project focus on Arhus city sensor data sources.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/>
              <a:t> 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8708" y="2730864"/>
            <a:ext cx="38489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City Pulse dashboard is an application which visualizes traffic, parking and event information. 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When a user chooses the right criteria, map will be populated with markers for each sensor along with traffic information.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On the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right,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domain experts can run some analytics on historic data.</a:t>
            </a:r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4965405" y="2838893"/>
            <a:ext cx="3189767" cy="29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Description of Your Contribution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63" y="1637413"/>
            <a:ext cx="8176437" cy="4965405"/>
          </a:xfrm>
        </p:spPr>
        <p:txBody>
          <a:bodyPr>
            <a:noAutofit/>
          </a:bodyPr>
          <a:lstStyle/>
          <a:p>
            <a:pPr fontAlgn="base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Similar to City Dashboard project, we focused on city traffic information to predict future traffic conditions based on Time variant and Spatial data. 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Our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assumptions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are,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driving situations varies for different places and also different times.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we can predict these variations, most of the traffic issues could be solved. </a:t>
            </a:r>
          </a:p>
          <a:p>
            <a:pPr fontAlgn="base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Data filtered, formatted and aggregated within Spark framework using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Zeppelin, which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provides high performance and easy to use built-in infrastructure.</a:t>
            </a:r>
          </a:p>
          <a:p>
            <a:pPr fontAlgn="base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Created analytical charts and Heat maps. Some problematic time zones and performance bottlenecks were identified using graphs. 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By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using spatial data, we have applied K-means clustering algorithm to create similarity groups to recognize patterns.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By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using temporal data and ARIMA time series model, we estimate future traffic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metrics. </a:t>
            </a:r>
          </a:p>
          <a:p>
            <a:pPr fontAlgn="base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Tried to create User module for frontend, using Html and JavaScript to host the application in public domain.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43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Data Source and Content</a:t>
            </a:r>
            <a:endParaRPr lang="en-US" b="1" dirty="0">
              <a:solidFill>
                <a:srgbClr val="1F497D"/>
              </a:solidFill>
            </a:endParaRPr>
          </a:p>
        </p:txBody>
      </p:sp>
      <p:pic>
        <p:nvPicPr>
          <p:cNvPr id="4" name="image09.png" descr="https://lh5.googleusercontent.com/1lV-wLJoV4TUV1KkPCJlknZ7RbPOKmuY2-24IxbfSqPMNHZVFvzQ9Tar0UPzmD_dL4ne_K0-cJtbUfymhDTGlGsC-tPbXX1zBxA7sudXmNbNV13og4EUVi7jBwScxvDJFZLee-KNfMs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882368" y="1535642"/>
            <a:ext cx="3423684" cy="2100694"/>
          </a:xfrm>
          <a:prstGeom prst="rect">
            <a:avLst/>
          </a:prstGeom>
          <a:ln/>
        </p:spPr>
      </p:pic>
      <p:pic>
        <p:nvPicPr>
          <p:cNvPr id="5" name="image07.png" descr="https://lh3.googleusercontent.com/15YZSQCkoXSN26Mv1jAPtxEvpJdFM2jjysD-B7Z2Q-bgF95kh44txy5azD-0-J4q-UqoPjUowr1UUnppU696OYXtENKUh8yJ7sMdM-Ylu7vIdeYFMaIdLgb8vzcqR8WGCxLG4bDvlOs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008112" y="3881119"/>
            <a:ext cx="3297940" cy="1615913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691117" y="1535642"/>
            <a:ext cx="390214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Road data consists of two different types of data files. </a:t>
            </a:r>
          </a:p>
          <a:p>
            <a:pPr marL="342900" indent="-342900" fontAlgn="base">
              <a:buFont typeface="Arial" charset="0"/>
              <a:buChar char="•"/>
            </a:pP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First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type is metadata. There is a separate metadata file for each individual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city.</a:t>
            </a:r>
          </a:p>
          <a:p>
            <a:pPr marL="342900" indent="-342900" fontAlgn="base">
              <a:buFont typeface="Arial" charset="0"/>
              <a:buChar char="•"/>
            </a:pP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Second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type of data is street traffic data. Each file represents individual street traffic information. Each line represents traffic information for every five minutes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7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Your Method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037" y="1417638"/>
            <a:ext cx="8282763" cy="5217078"/>
          </a:xfrm>
        </p:spPr>
        <p:txBody>
          <a:bodyPr>
            <a:normAutofit fontScale="25000" lnSpcReduction="20000"/>
          </a:bodyPr>
          <a:lstStyle/>
          <a:p>
            <a:pPr fontAlgn="base">
              <a:lnSpc>
                <a:spcPct val="120000"/>
              </a:lnSpc>
            </a:pP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Traffic flows are identified by three properties. Traffic speed, average time and vehicle </a:t>
            </a:r>
            <a:r>
              <a:rPr lang="en-US" sz="8000" dirty="0" smtClean="0">
                <a:latin typeface="Times New Roman" charset="0"/>
                <a:ea typeface="Times New Roman" charset="0"/>
                <a:cs typeface="Times New Roman" charset="0"/>
              </a:rPr>
              <a:t>count. Since </a:t>
            </a: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the output result is undetermined, applying unsupervised learning is the best choice. </a:t>
            </a:r>
          </a:p>
          <a:p>
            <a:pPr fontAlgn="base">
              <a:lnSpc>
                <a:spcPct val="120000"/>
              </a:lnSpc>
            </a:pP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First step is to load data into spark data frame objects. Spark provides an automatic way of storing and </a:t>
            </a:r>
            <a:r>
              <a:rPr lang="en-US" sz="8000" dirty="0" smtClean="0">
                <a:latin typeface="Times New Roman" charset="0"/>
                <a:ea typeface="Times New Roman" charset="0"/>
                <a:cs typeface="Times New Roman" charset="0"/>
              </a:rPr>
              <a:t>parallel processing. Which makes, easy </a:t>
            </a: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to build analytics on big data.</a:t>
            </a:r>
          </a:p>
          <a:p>
            <a:pPr fontAlgn="base">
              <a:lnSpc>
                <a:spcPct val="120000"/>
              </a:lnSpc>
            </a:pP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sz="8000" dirty="0" smtClean="0">
                <a:latin typeface="Times New Roman" charset="0"/>
                <a:ea typeface="Times New Roman" charset="0"/>
                <a:cs typeface="Times New Roman" charset="0"/>
              </a:rPr>
              <a:t>e </a:t>
            </a: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aggregated data hourly, filtered by average speed and vehicle count, grouped into different time </a:t>
            </a:r>
            <a:r>
              <a:rPr lang="en-US" sz="8000" dirty="0" smtClean="0">
                <a:latin typeface="Times New Roman" charset="0"/>
                <a:ea typeface="Times New Roman" charset="0"/>
                <a:cs typeface="Times New Roman" charset="0"/>
              </a:rPr>
              <a:t>zones.</a:t>
            </a:r>
            <a:r>
              <a:rPr lang="en-US" sz="2000" dirty="0" smtClean="0"/>
              <a:t> </a:t>
            </a: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We examined K-means algorithm to cluster </a:t>
            </a:r>
            <a:r>
              <a:rPr lang="en-US" sz="8000" dirty="0" smtClean="0">
                <a:latin typeface="Times New Roman" charset="0"/>
                <a:ea typeface="Times New Roman" charset="0"/>
                <a:cs typeface="Times New Roman" charset="0"/>
              </a:rPr>
              <a:t>these groups. First we find </a:t>
            </a: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best K-value by MSE. </a:t>
            </a:r>
            <a:r>
              <a:rPr lang="en-US" sz="8000" dirty="0" smtClean="0">
                <a:latin typeface="Times New Roman" charset="0"/>
                <a:ea typeface="Times New Roman" charset="0"/>
                <a:cs typeface="Times New Roman" charset="0"/>
              </a:rPr>
              <a:t>We </a:t>
            </a: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ran K-means with K=3, clusters created for each time zone and plotted in R, </a:t>
            </a:r>
            <a:r>
              <a:rPr lang="en-US" sz="8000" dirty="0" err="1">
                <a:latin typeface="Times New Roman" charset="0"/>
                <a:ea typeface="Times New Roman" charset="0"/>
                <a:cs typeface="Times New Roman" charset="0"/>
              </a:rPr>
              <a:t>ggmap</a:t>
            </a: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fontAlgn="base">
              <a:lnSpc>
                <a:spcPct val="120000"/>
              </a:lnSpc>
            </a:pP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We have implemented ARIMA Time Series model to predict future traffic information with Time variant data. We took only one street information, ran the model and forecasted it for next month. </a:t>
            </a:r>
          </a:p>
          <a:p>
            <a:pPr fontAlgn="base">
              <a:lnSpc>
                <a:spcPct val="120000"/>
              </a:lnSpc>
            </a:pPr>
            <a:r>
              <a:rPr lang="en-US" sz="8000" dirty="0">
                <a:latin typeface="Times New Roman" charset="0"/>
                <a:ea typeface="Times New Roman" charset="0"/>
                <a:cs typeface="Times New Roman" charset="0"/>
              </a:rPr>
              <a:t>For development and deployment, we have used Apache Spark, Zeppelin, Python pandas, R libraries to create models and Visualizing results.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7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Quantitative Results 1</a:t>
            </a:r>
            <a:endParaRPr lang="en-US" b="1" dirty="0">
              <a:solidFill>
                <a:srgbClr val="1F497D"/>
              </a:solidFill>
            </a:endParaRP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003" y="1703602"/>
            <a:ext cx="2070532" cy="1918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901" y="1703602"/>
            <a:ext cx="2089593" cy="1788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392" y="1712400"/>
            <a:ext cx="2125056" cy="1788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702" y="3848177"/>
            <a:ext cx="2334436" cy="21989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366" y="4098121"/>
            <a:ext cx="2131974" cy="20398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4911" y="3435238"/>
            <a:ext cx="228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Time Series Graph for One street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450992" y="3500950"/>
            <a:ext cx="1865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Auto Correlation(ACF)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105860" y="3458544"/>
            <a:ext cx="1783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Partial Autocorrelation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661417" y="6181174"/>
            <a:ext cx="1644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Diagnostics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663490" y="6141016"/>
            <a:ext cx="2402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Forecast average speed next month</a:t>
            </a:r>
            <a:endParaRPr lang="en-US" sz="1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15" y="4861685"/>
            <a:ext cx="2153241" cy="973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429" y="4122244"/>
            <a:ext cx="2454145" cy="5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92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b="1" dirty="0" smtClean="0">
                <a:solidFill>
                  <a:srgbClr val="1F497D"/>
                </a:solidFill>
              </a:rPr>
              <a:t>Quantitative Results 2</a:t>
            </a:r>
            <a:endParaRPr lang="en-US" b="1" dirty="0">
              <a:solidFill>
                <a:srgbClr val="1F497D"/>
              </a:solidFill>
            </a:endParaRPr>
          </a:p>
        </p:txBody>
      </p:sp>
      <p:pic>
        <p:nvPicPr>
          <p:cNvPr id="6" name="image2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91809" y="4363059"/>
            <a:ext cx="1687792" cy="1527378"/>
          </a:xfrm>
          <a:prstGeom prst="rect">
            <a:avLst/>
          </a:prstGeom>
          <a:ln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880" y="1417638"/>
            <a:ext cx="2410281" cy="1989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40" y="1287641"/>
            <a:ext cx="3108554" cy="2204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03" y="4057711"/>
            <a:ext cx="2908635" cy="18327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5665" y="3636335"/>
            <a:ext cx="3285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Average Speed and Vehicle count by hour of day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1125" y="3636335"/>
            <a:ext cx="2835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Each </a:t>
            </a:r>
            <a:r>
              <a:rPr lang="en-US" sz="1200" smtClean="0"/>
              <a:t>cell represents Average speed.</a:t>
            </a:r>
            <a:endParaRPr 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808075" y="5999409"/>
            <a:ext cx="256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Aggregated data </a:t>
            </a:r>
            <a:r>
              <a:rPr lang="en-US" sz="1200" smtClean="0"/>
              <a:t>for clustering</a:t>
            </a:r>
            <a:endParaRPr 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3923414" y="5999409"/>
            <a:ext cx="1850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K values </a:t>
            </a:r>
            <a:r>
              <a:rPr lang="en-US" sz="1200" dirty="0" smtClean="0"/>
              <a:t>with MSE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030137" y="5890437"/>
            <a:ext cx="1984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Plot </a:t>
            </a:r>
            <a:r>
              <a:rPr lang="en-US" sz="1200" smtClean="0"/>
              <a:t>for individual time zone.</a:t>
            </a:r>
            <a:endParaRPr lang="en-US" sz="1200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728955" y="4172386"/>
            <a:ext cx="2045102" cy="18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8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Discussion: Comparison With Your Competitor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Competitor’s Results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902149" cy="442794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Aim of City Pulse is  integrating heterogeneous data streams, run (near-) real-time data 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analytics. Based on </a:t>
            </a: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current context of the 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city   </a:t>
            </a: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routing information 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is calculated </a:t>
            </a: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by multidimensional weighting on path, e.g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., </a:t>
            </a: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distance, duration, pollution, events or combined metrics. 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The end results  </a:t>
            </a: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provides </a:t>
            </a: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routing information on current sensor data and run analytics on historic data. 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Your Results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497388" y="2062716"/>
            <a:ext cx="4189412" cy="4540103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My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model extends the State of Art City pulse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project,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by implementing predictive modeling to find best possible routes based on Geospatial, Time variant traffic data.</a:t>
            </a: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We got positive results from created model, that shows us that learned clusters summarizes certain patterns in congestions, in different time-zones and at different areas</a:t>
            </a: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Time series analysis also provides forecasting capability of future traffic.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917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Performance on Big Data: Time Measurements</a:t>
            </a:r>
            <a:endParaRPr lang="en-US" b="1" dirty="0">
              <a:solidFill>
                <a:srgbClr val="1F497D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729181"/>
              </p:ext>
            </p:extLst>
          </p:nvPr>
        </p:nvGraphicFramePr>
        <p:xfrm>
          <a:off x="2030819" y="1557001"/>
          <a:ext cx="5092995" cy="4547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186"/>
                <a:gridCol w="1888917"/>
                <a:gridCol w="2698892"/>
              </a:tblGrid>
              <a:tr h="282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S.No</a:t>
                      </a:r>
                      <a:endParaRPr lang="en-US" sz="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Operation</a:t>
                      </a:r>
                      <a:endParaRPr lang="en-US" sz="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Time Measured</a:t>
                      </a:r>
                      <a:endParaRPr lang="en-US" sz="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</a:tr>
              <a:tr h="4040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Load </a:t>
                      </a: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raw Traffic data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Load -  </a:t>
                      </a: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41 secs( </a:t>
                      </a: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 million </a:t>
                      </a: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records)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 </a:t>
                      </a:r>
                    </a:p>
                  </a:txBody>
                  <a:tcPr marL="43941" marR="43941" marT="0" marB="0"/>
                </a:tc>
              </a:tr>
              <a:tr h="3555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Load Meta data</a:t>
                      </a: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 sec(500 records)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</a:tr>
              <a:tr h="4042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Union </a:t>
                      </a: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Traffic</a:t>
                      </a:r>
                      <a:r>
                        <a:rPr lang="en-US" sz="1200" baseline="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Data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Merge Meta Data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Union </a:t>
                      </a: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 31sec 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Merge</a:t>
                      </a:r>
                      <a:r>
                        <a:rPr lang="en-US" sz="1200" baseline="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 </a:t>
                      </a: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 16 </a:t>
                      </a: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sec</a:t>
                      </a:r>
                    </a:p>
                  </a:txBody>
                  <a:tcPr marL="43941" marR="43941" marT="0" marB="0"/>
                </a:tc>
              </a:tr>
              <a:tr h="3130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4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Count</a:t>
                      </a:r>
                      <a:r>
                        <a:rPr lang="en-US" sz="1200" baseline="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Data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 min 35 sec(18 Million records)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</a:tr>
              <a:tr h="2632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Aggregate by time</a:t>
                      </a: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 sec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</a:tr>
              <a:tr h="2888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Filtering and grouping data</a:t>
                      </a: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 sec</a:t>
                      </a:r>
                    </a:p>
                  </a:txBody>
                  <a:tcPr marL="43941" marR="43941" marT="0" marB="0"/>
                </a:tc>
              </a:tr>
              <a:tr h="2774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Save formatted data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46sec (2 Million)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</a:tr>
              <a:tr h="3706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load </a:t>
                      </a: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formatted data</a:t>
                      </a: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6min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</a:tr>
              <a:tr h="4042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 means -15 times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Plot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 secs(2 Million</a:t>
                      </a:r>
                      <a:r>
                        <a:rPr lang="en-US" sz="1200" baseline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Records)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 Secs (Plot + Map)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</a:tr>
              <a:tr h="2266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Time series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Plot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5secs( 1 Million</a:t>
                      </a:r>
                      <a:r>
                        <a:rPr lang="en-US" sz="1200" baseline="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Records)</a:t>
                      </a:r>
                      <a:endParaRPr lang="en-US" sz="1200" dirty="0" smtClean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19secs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</a:tr>
              <a:tr h="6063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US" sz="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Plot the results</a:t>
                      </a:r>
                    </a:p>
                  </a:txBody>
                  <a:tcPr marL="43941" marR="4394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Bar chart -1 min 5 sec.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Heat </a:t>
                      </a: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Map</a:t>
                      </a:r>
                      <a:r>
                        <a:rPr lang="en-US" sz="1200" baseline="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-1min 20 sec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3941" marR="4394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30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961</Words>
  <Application>Microsoft Macintosh PowerPoint</Application>
  <PresentationFormat>On-screen Show (4:3)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Times New Roman</vt:lpstr>
      <vt:lpstr>Arial</vt:lpstr>
      <vt:lpstr>Office Theme</vt:lpstr>
      <vt:lpstr>Capstone of Jyothi LastName</vt:lpstr>
      <vt:lpstr>Contribution of Competitor’s Article</vt:lpstr>
      <vt:lpstr>Description of Your Contribution</vt:lpstr>
      <vt:lpstr>Data Source and Content</vt:lpstr>
      <vt:lpstr>Your Method</vt:lpstr>
      <vt:lpstr>Quantitative Results 1</vt:lpstr>
      <vt:lpstr>Quantitative Results 2</vt:lpstr>
      <vt:lpstr>Discussion: Comparison With Your Competitor</vt:lpstr>
      <vt:lpstr>Performance on Big Data: Time Measurements</vt:lpstr>
      <vt:lpstr>Conclusion</vt:lpstr>
      <vt:lpstr>Quiz for Your Classmates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Contribution</dc:title>
  <dc:creator>Microsoft Office User</dc:creator>
  <cp:lastModifiedBy>Jyothi Kunaparaju</cp:lastModifiedBy>
  <cp:revision>47</cp:revision>
  <dcterms:created xsi:type="dcterms:W3CDTF">2017-04-16T22:38:03Z</dcterms:created>
  <dcterms:modified xsi:type="dcterms:W3CDTF">2017-04-21T18:47:01Z</dcterms:modified>
</cp:coreProperties>
</file>